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36"/>
  </p:notesMasterIdLst>
  <p:sldIdLst>
    <p:sldId id="257" r:id="rId2"/>
    <p:sldId id="258" r:id="rId3"/>
    <p:sldId id="266" r:id="rId4"/>
    <p:sldId id="267" r:id="rId5"/>
    <p:sldId id="265" r:id="rId6"/>
    <p:sldId id="264" r:id="rId7"/>
    <p:sldId id="272" r:id="rId8"/>
    <p:sldId id="259" r:id="rId9"/>
    <p:sldId id="260" r:id="rId10"/>
    <p:sldId id="268" r:id="rId11"/>
    <p:sldId id="271" r:id="rId12"/>
    <p:sldId id="274" r:id="rId13"/>
    <p:sldId id="269" r:id="rId14"/>
    <p:sldId id="275" r:id="rId15"/>
    <p:sldId id="278" r:id="rId16"/>
    <p:sldId id="277" r:id="rId17"/>
    <p:sldId id="279" r:id="rId18"/>
    <p:sldId id="280" r:id="rId19"/>
    <p:sldId id="281" r:id="rId20"/>
    <p:sldId id="285" r:id="rId21"/>
    <p:sldId id="286" r:id="rId22"/>
    <p:sldId id="287" r:id="rId23"/>
    <p:sldId id="282" r:id="rId24"/>
    <p:sldId id="283" r:id="rId25"/>
    <p:sldId id="288" r:id="rId26"/>
    <p:sldId id="284" r:id="rId27"/>
    <p:sldId id="290" r:id="rId28"/>
    <p:sldId id="270" r:id="rId29"/>
    <p:sldId id="292" r:id="rId30"/>
    <p:sldId id="276" r:id="rId31"/>
    <p:sldId id="293" r:id="rId32"/>
    <p:sldId id="262" r:id="rId33"/>
    <p:sldId id="289" r:id="rId34"/>
    <p:sldId id="291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18B986B-FD3A-46CB-9E18-2F2C755CA918}">
          <p14:sldIdLst>
            <p14:sldId id="257"/>
            <p14:sldId id="258"/>
            <p14:sldId id="266"/>
            <p14:sldId id="267"/>
            <p14:sldId id="265"/>
            <p14:sldId id="264"/>
            <p14:sldId id="272"/>
            <p14:sldId id="259"/>
            <p14:sldId id="260"/>
            <p14:sldId id="268"/>
            <p14:sldId id="271"/>
            <p14:sldId id="274"/>
            <p14:sldId id="269"/>
            <p14:sldId id="275"/>
            <p14:sldId id="278"/>
            <p14:sldId id="277"/>
            <p14:sldId id="279"/>
            <p14:sldId id="280"/>
            <p14:sldId id="281"/>
            <p14:sldId id="285"/>
            <p14:sldId id="286"/>
            <p14:sldId id="287"/>
            <p14:sldId id="282"/>
            <p14:sldId id="283"/>
            <p14:sldId id="288"/>
            <p14:sldId id="284"/>
            <p14:sldId id="290"/>
            <p14:sldId id="270"/>
            <p14:sldId id="292"/>
            <p14:sldId id="276"/>
            <p14:sldId id="293"/>
            <p14:sldId id="262"/>
            <p14:sldId id="289"/>
            <p14:sldId id="29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OSOYKAN" initials="O" lastIdx="1" clrIdx="0">
    <p:extLst>
      <p:ext uri="{19B8F6BF-5375-455C-9EA6-DF929625EA0E}">
        <p15:presenceInfo xmlns:p15="http://schemas.microsoft.com/office/powerpoint/2012/main" userId="04765605e4e16bd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419" autoAdjust="0"/>
  </p:normalViewPr>
  <p:slideViewPr>
    <p:cSldViewPr snapToGrid="0">
      <p:cViewPr varScale="1">
        <p:scale>
          <a:sx n="109" d="100"/>
          <a:sy n="109" d="100"/>
        </p:scale>
        <p:origin x="63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E7713B-019B-4A96-941C-F46E2B679A9B}" type="datetimeFigureOut">
              <a:rPr lang="en-US" smtClean="0"/>
              <a:t>11/26/2017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11CBE0-05B1-4784-8A3D-565A07DE6D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2727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D837D-66D4-4ECF-B3E1-1029A30BEDA2}" type="datetimeFigureOut">
              <a:rPr lang="en-US" smtClean="0"/>
              <a:t>11/26/2017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3E706-03B9-4239-A55C-5DFBBBBFF795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4673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D837D-66D4-4ECF-B3E1-1029A30BEDA2}" type="datetimeFigureOut">
              <a:rPr lang="en-US" smtClean="0"/>
              <a:t>11/26/2017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3E706-03B9-4239-A55C-5DFBBBBFF7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8434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D837D-66D4-4ECF-B3E1-1029A30BEDA2}" type="datetimeFigureOut">
              <a:rPr lang="en-US" smtClean="0"/>
              <a:t>11/26/2017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3E706-03B9-4239-A55C-5DFBBBBFF7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8423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D837D-66D4-4ECF-B3E1-1029A30BEDA2}" type="datetimeFigureOut">
              <a:rPr lang="en-US" smtClean="0"/>
              <a:t>11/26/2017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3E706-03B9-4239-A55C-5DFBBBBFF7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091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D837D-66D4-4ECF-B3E1-1029A30BEDA2}" type="datetimeFigureOut">
              <a:rPr lang="en-US" smtClean="0"/>
              <a:t>11/26/2017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3E706-03B9-4239-A55C-5DFBBBBFF795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68159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D837D-66D4-4ECF-B3E1-1029A30BEDA2}" type="datetimeFigureOut">
              <a:rPr lang="en-US" smtClean="0"/>
              <a:t>11/26/2017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3E706-03B9-4239-A55C-5DFBBBBFF7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0196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D837D-66D4-4ECF-B3E1-1029A30BEDA2}" type="datetimeFigureOut">
              <a:rPr lang="en-US" smtClean="0"/>
              <a:t>11/26/2017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3E706-03B9-4239-A55C-5DFBBBBFF7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7842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D837D-66D4-4ECF-B3E1-1029A30BEDA2}" type="datetimeFigureOut">
              <a:rPr lang="en-US" smtClean="0"/>
              <a:t>11/26/2017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3E706-03B9-4239-A55C-5DFBBBBFF7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2112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D837D-66D4-4ECF-B3E1-1029A30BEDA2}" type="datetimeFigureOut">
              <a:rPr lang="en-US" smtClean="0"/>
              <a:t>11/26/2017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3E706-03B9-4239-A55C-5DFBBBBFF7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5418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424D837D-66D4-4ECF-B3E1-1029A30BEDA2}" type="datetimeFigureOut">
              <a:rPr lang="en-US" smtClean="0"/>
              <a:t>11/26/2017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A23E706-03B9-4239-A55C-5DFBBBBFF7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1879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D837D-66D4-4ECF-B3E1-1029A30BEDA2}" type="datetimeFigureOut">
              <a:rPr lang="en-US" smtClean="0"/>
              <a:t>11/26/2017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3E706-03B9-4239-A55C-5DFBBBBFF7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423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424D837D-66D4-4ECF-B3E1-1029A30BEDA2}" type="datetimeFigureOut">
              <a:rPr lang="en-US" smtClean="0"/>
              <a:t>11/26/2017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0A23E706-03B9-4239-A55C-5DFBBBBFF795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62035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tr-TR" dirty="0" err="1"/>
              <a:t>DomainDrivenDesign</a:t>
            </a:r>
            <a:r>
              <a:rPr lang="tr-TR" dirty="0"/>
              <a:t>();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tr-TR" dirty="0" err="1"/>
              <a:t>TackLıng</a:t>
            </a:r>
            <a:r>
              <a:rPr lang="tr-TR" dirty="0"/>
              <a:t> COMPLEXITY IN THE HEART OF SOFTWARE</a:t>
            </a:r>
          </a:p>
        </p:txBody>
      </p:sp>
      <p:pic>
        <p:nvPicPr>
          <p:cNvPr id="1028" name="Picture 4" descr="Image result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192" y="503951"/>
            <a:ext cx="2025758" cy="2677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3322" y="503951"/>
            <a:ext cx="3651937" cy="2680451"/>
          </a:xfrm>
          <a:prstGeom prst="rect">
            <a:avLst/>
          </a:prstGeom>
        </p:spPr>
      </p:pic>
      <p:pic>
        <p:nvPicPr>
          <p:cNvPr id="1030" name="Picture 6" descr="Image result for implementing domain-driven desig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6631" y="505352"/>
            <a:ext cx="1955707" cy="267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51eO0EhGY3L._SX387_BO1,204,203,200_.jpg (389×499)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1391" y="505352"/>
            <a:ext cx="1951892" cy="267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768563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058" y="384231"/>
            <a:ext cx="10172588" cy="5471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36412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659424" y="360485"/>
            <a:ext cx="10568354" cy="5255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95765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Non DDD Applied</a:t>
            </a:r>
            <a:endParaRPr lang="en-US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73562" y="1737360"/>
            <a:ext cx="9905202" cy="4131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32126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Bounded Contexts: Linguistic Boundary</a:t>
            </a:r>
            <a:endParaRPr lang="en-US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6732" y="1881433"/>
            <a:ext cx="6555846" cy="40227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271237" y="1881432"/>
            <a:ext cx="4536831" cy="1243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86918" lvl="1" indent="-28575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E48312"/>
              </a:buClr>
              <a:buFont typeface="Wingdings" panose="05000000000000000000" pitchFamily="2" charset="2"/>
              <a:buChar char="Ø"/>
            </a:pPr>
            <a:r>
              <a:rPr lang="tr-TR" dirty="0" smtClean="0">
                <a:solidFill>
                  <a:srgbClr val="000000">
                    <a:lumMod val="75000"/>
                    <a:lumOff val="25000"/>
                  </a:srgbClr>
                </a:solidFill>
              </a:rPr>
              <a:t>Give meaning to your software model</a:t>
            </a:r>
          </a:p>
          <a:p>
            <a:pPr marL="486918" lvl="1" indent="-28575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E48312"/>
              </a:buClr>
              <a:buFont typeface="Wingdings" panose="05000000000000000000" pitchFamily="2" charset="2"/>
              <a:buChar char="Ø"/>
            </a:pPr>
            <a:r>
              <a:rPr lang="tr-TR" dirty="0" smtClean="0">
                <a:solidFill>
                  <a:srgbClr val="000000">
                    <a:lumMod val="75000"/>
                    <a:lumOff val="25000"/>
                  </a:srgbClr>
                </a:solidFill>
              </a:rPr>
              <a:t>Put your all relational models in same linguistic boundary</a:t>
            </a:r>
          </a:p>
          <a:p>
            <a:pPr marL="486918" lvl="1" indent="-28575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E48312"/>
              </a:buClr>
              <a:buFont typeface="Wingdings" panose="05000000000000000000" pitchFamily="2" charset="2"/>
              <a:buChar char="Ø"/>
            </a:pPr>
            <a:r>
              <a:rPr lang="tr-TR" dirty="0" smtClean="0">
                <a:solidFill>
                  <a:srgbClr val="000000">
                    <a:lumMod val="75000"/>
                    <a:lumOff val="25000"/>
                  </a:srgbClr>
                </a:solidFill>
              </a:rPr>
              <a:t>Define a ubiquitous language</a:t>
            </a:r>
            <a:endParaRPr lang="tr-TR" dirty="0">
              <a:solidFill>
                <a:srgbClr val="000000">
                  <a:lumMod val="75000"/>
                  <a:lumOff val="2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229733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DDD Applied</a:t>
            </a:r>
            <a:endParaRPr lang="en-US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38589" y="1846263"/>
            <a:ext cx="7175148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60861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Aggregate Roots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tr-TR" dirty="0" smtClean="0"/>
              <a:t>Handles the business of Entities and invariants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tr-TR" dirty="0" smtClean="0"/>
              <a:t>Core parts of your BoundedContext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tr-TR" dirty="0" smtClean="0"/>
              <a:t>Aggregate Roots should/can know each other </a:t>
            </a:r>
            <a:r>
              <a:rPr lang="tr-TR" b="1" dirty="0" smtClean="0"/>
              <a:t>only and only through their Id’s</a:t>
            </a:r>
            <a:r>
              <a:rPr lang="tr-TR" dirty="0" smtClean="0"/>
              <a:t>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tr-TR" dirty="0" smtClean="0"/>
              <a:t>Manipulate </a:t>
            </a:r>
            <a:r>
              <a:rPr lang="tr-TR" b="1" dirty="0" smtClean="0"/>
              <a:t>one</a:t>
            </a:r>
            <a:r>
              <a:rPr lang="tr-TR" dirty="0" smtClean="0"/>
              <a:t> AggreateRoot in one </a:t>
            </a:r>
            <a:r>
              <a:rPr lang="tr-TR" b="1" dirty="0" smtClean="0"/>
              <a:t>UnitOfWork/Transaction</a:t>
            </a:r>
            <a:r>
              <a:rPr lang="tr-TR" dirty="0" smtClean="0"/>
              <a:t> Scope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tr-TR" dirty="0" smtClean="0"/>
              <a:t>If you  need to talk other Aggregate Root then use Messaging/Eventing system. Otherwise if your coupling needs to put that relation under one Application Service method/Uow Scope </a:t>
            </a:r>
            <a:r>
              <a:rPr lang="tr-TR" b="1" dirty="0" smtClean="0"/>
              <a:t>then consider your modelling</a:t>
            </a:r>
            <a:r>
              <a:rPr lang="tr-TR" b="1" dirty="0" smtClean="0">
                <a:sym typeface="Wingdings" panose="05000000000000000000" pitchFamily="2" charset="2"/>
              </a:rPr>
              <a:t></a:t>
            </a:r>
            <a:r>
              <a:rPr lang="tr-TR" b="1" dirty="0" smtClean="0"/>
              <a:t>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tr-TR" dirty="0" smtClean="0"/>
              <a:t>Otherwise your modelling is wrong.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tr-TR" dirty="0" smtClean="0"/>
              <a:t>If you smelled your modelling is wrong, then Re-Think.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tr-TR" dirty="0" smtClean="0"/>
              <a:t>Aggregate Roots &amp; Entities must be </a:t>
            </a:r>
            <a:r>
              <a:rPr lang="tr-TR" sz="4000" dirty="0" smtClean="0"/>
              <a:t>persistence agnostic!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174023" y="3890174"/>
            <a:ext cx="9534605" cy="107721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tr-TR" sz="32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Because Aggregate Roots should be even</a:t>
            </a:r>
            <a:r>
              <a:rPr lang="tr-TR" sz="3200" b="1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</a:t>
            </a:r>
            <a:r>
              <a:rPr lang="tr-TR" sz="32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ually consistent parts of your domain.</a:t>
            </a:r>
            <a:endParaRPr lang="en-US" sz="32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4145482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Aggregate Roots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772811"/>
            <a:ext cx="10058400" cy="4023360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tr-TR" dirty="0" smtClean="0"/>
              <a:t> Aggregate Roots can consists more than one Entities and ValueObjects</a:t>
            </a:r>
          </a:p>
          <a:p>
            <a:pPr>
              <a:buFont typeface="Wingdings" panose="05000000000000000000" pitchFamily="2" charset="2"/>
              <a:buChar char="Ø"/>
            </a:pPr>
            <a:endParaRPr lang="tr-TR" dirty="0" smtClean="0"/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728" y="2218539"/>
            <a:ext cx="6162675" cy="3790950"/>
          </a:xfrm>
          <a:prstGeom prst="rect">
            <a:avLst/>
          </a:prstGeom>
        </p:spPr>
      </p:pic>
      <p:sp>
        <p:nvSpPr>
          <p:cNvPr id="12" name="Left Arrow Callout 11"/>
          <p:cNvSpPr/>
          <p:nvPr/>
        </p:nvSpPr>
        <p:spPr>
          <a:xfrm rot="20092584">
            <a:off x="4923878" y="4136538"/>
            <a:ext cx="5799337" cy="798864"/>
          </a:xfrm>
          <a:prstGeom prst="leftArrowCallout">
            <a:avLst>
              <a:gd name="adj1" fmla="val 0"/>
              <a:gd name="adj2" fmla="val 6907"/>
              <a:gd name="adj3" fmla="val 25000"/>
              <a:gd name="adj4" fmla="val 4395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 smtClean="0"/>
              <a:t>Value Object Of AR</a:t>
            </a:r>
            <a:endParaRPr lang="en-US" dirty="0"/>
          </a:p>
        </p:txBody>
      </p:sp>
      <p:sp>
        <p:nvSpPr>
          <p:cNvPr id="14" name="Left Arrow Callout 13"/>
          <p:cNvSpPr/>
          <p:nvPr/>
        </p:nvSpPr>
        <p:spPr>
          <a:xfrm>
            <a:off x="4018085" y="2172859"/>
            <a:ext cx="7605346" cy="586454"/>
          </a:xfrm>
          <a:prstGeom prst="leftArrowCallout">
            <a:avLst>
              <a:gd name="adj1" fmla="val 0"/>
              <a:gd name="adj2" fmla="val 10007"/>
              <a:gd name="adj3" fmla="val 25000"/>
              <a:gd name="adj4" fmla="val 462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/>
              <a:t>Base class for Events &amp; Id</a:t>
            </a:r>
            <a:endParaRPr lang="en-US" dirty="0"/>
          </a:p>
        </p:txBody>
      </p:sp>
      <p:sp>
        <p:nvSpPr>
          <p:cNvPr id="15" name="Left Arrow Callout 14"/>
          <p:cNvSpPr/>
          <p:nvPr/>
        </p:nvSpPr>
        <p:spPr>
          <a:xfrm>
            <a:off x="7303403" y="5082771"/>
            <a:ext cx="4240312" cy="586454"/>
          </a:xfrm>
          <a:prstGeom prst="leftArrowCallout">
            <a:avLst>
              <a:gd name="adj1" fmla="val 0"/>
              <a:gd name="adj2" fmla="val 10007"/>
              <a:gd name="adj3" fmla="val 25000"/>
              <a:gd name="adj4" fmla="val 7797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 smtClean="0"/>
              <a:t>Entity collections of 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084301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341" y="3068515"/>
            <a:ext cx="9972235" cy="322677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341" y="104408"/>
            <a:ext cx="9972235" cy="2893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09891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Aggregate Root Mistakes: Referring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67618" y="1978636"/>
            <a:ext cx="9093005" cy="3472594"/>
          </a:xfrm>
          <a:prstGeom prst="rect">
            <a:avLst/>
          </a:prstGeom>
        </p:spPr>
      </p:pic>
      <p:sp>
        <p:nvSpPr>
          <p:cNvPr id="5" name="Multiply 4"/>
          <p:cNvSpPr/>
          <p:nvPr/>
        </p:nvSpPr>
        <p:spPr>
          <a:xfrm>
            <a:off x="5941842" y="4573074"/>
            <a:ext cx="729762" cy="562708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167618" y="5541304"/>
            <a:ext cx="65784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virtual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nsolas" panose="020B0609020204030204" pitchFamily="49" charset="0"/>
              </a:rPr>
              <a:t>OrderId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{ </a:t>
            </a:r>
            <a:r>
              <a:rPr lang="en-US" dirty="0">
                <a:solidFill>
                  <a:srgbClr val="008B8B"/>
                </a:solidFill>
                <a:latin typeface="Consolas" panose="020B0609020204030204" pitchFamily="49" charset="0"/>
              </a:rPr>
              <a:t>get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B8B"/>
                </a:solidFill>
                <a:latin typeface="Consolas" panose="020B0609020204030204" pitchFamily="49" charset="0"/>
              </a:rPr>
              <a:t>set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tr-TR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042951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AR Mistakes: Entity Repo Injection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280" y="1899017"/>
            <a:ext cx="8851728" cy="4022725"/>
          </a:xfrm>
          <a:prstGeom prst="rect">
            <a:avLst/>
          </a:prstGeom>
        </p:spPr>
      </p:pic>
      <p:sp>
        <p:nvSpPr>
          <p:cNvPr id="5" name="Multiply 4"/>
          <p:cNvSpPr/>
          <p:nvPr/>
        </p:nvSpPr>
        <p:spPr>
          <a:xfrm>
            <a:off x="6031523" y="2286000"/>
            <a:ext cx="641838" cy="483576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Multiply 5"/>
          <p:cNvSpPr/>
          <p:nvPr/>
        </p:nvSpPr>
        <p:spPr>
          <a:xfrm>
            <a:off x="6031523" y="4443048"/>
            <a:ext cx="641838" cy="483576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57416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Problems</a:t>
            </a:r>
            <a:r>
              <a:rPr lang="tr-TR" dirty="0"/>
              <a:t> of Enterprise Software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5" y="2603500"/>
            <a:ext cx="4549560" cy="3416300"/>
          </a:xfrm>
        </p:spPr>
        <p:txBody>
          <a:bodyPr/>
          <a:lstStyle/>
          <a:p>
            <a:r>
              <a:rPr lang="tr-TR" dirty="0" err="1"/>
              <a:t>Maintenance</a:t>
            </a:r>
            <a:r>
              <a:rPr lang="tr-TR" dirty="0"/>
              <a:t>, as software </a:t>
            </a:r>
            <a:r>
              <a:rPr lang="tr-TR" dirty="0" err="1"/>
              <a:t>grows</a:t>
            </a:r>
            <a:r>
              <a:rPr lang="tr-TR" dirty="0"/>
              <a:t>.</a:t>
            </a:r>
          </a:p>
          <a:p>
            <a:r>
              <a:rPr lang="tr-TR" dirty="0" err="1"/>
              <a:t>Mixing</a:t>
            </a:r>
            <a:r>
              <a:rPr lang="tr-TR" dirty="0"/>
              <a:t> </a:t>
            </a:r>
            <a:r>
              <a:rPr lang="tr-TR" dirty="0" err="1"/>
              <a:t>presentation</a:t>
            </a:r>
            <a:r>
              <a:rPr lang="tr-TR" dirty="0"/>
              <a:t>, </a:t>
            </a:r>
            <a:r>
              <a:rPr lang="tr-TR" dirty="0" err="1"/>
              <a:t>application</a:t>
            </a:r>
            <a:r>
              <a:rPr lang="tr-TR" dirty="0"/>
              <a:t> </a:t>
            </a:r>
            <a:r>
              <a:rPr lang="tr-TR" dirty="0" err="1"/>
              <a:t>and</a:t>
            </a:r>
            <a:r>
              <a:rPr lang="tr-TR" dirty="0"/>
              <a:t> domain </a:t>
            </a:r>
            <a:r>
              <a:rPr lang="tr-TR" dirty="0" err="1"/>
              <a:t>logics</a:t>
            </a:r>
            <a:r>
              <a:rPr lang="tr-TR" dirty="0"/>
              <a:t>.</a:t>
            </a:r>
          </a:p>
          <a:p>
            <a:r>
              <a:rPr lang="tr-TR" dirty="0" smtClean="0"/>
              <a:t>Mixing </a:t>
            </a:r>
            <a:r>
              <a:rPr lang="tr-TR" dirty="0"/>
              <a:t>infrastructure and business code, makes hard to switch technology</a:t>
            </a:r>
            <a:r>
              <a:rPr lang="tr-TR" dirty="0" smtClean="0"/>
              <a:t>.</a:t>
            </a:r>
            <a:r>
              <a:rPr lang="en-US" dirty="0"/>
              <a:t> </a:t>
            </a:r>
            <a:endParaRPr lang="tr-TR" dirty="0"/>
          </a:p>
          <a:p>
            <a:r>
              <a:rPr lang="tr-TR" dirty="0" err="1"/>
              <a:t>Testability</a:t>
            </a:r>
            <a:endParaRPr lang="tr-TR" dirty="0"/>
          </a:p>
        </p:txBody>
      </p:sp>
      <p:sp>
        <p:nvSpPr>
          <p:cNvPr id="5" name="Cloud Callout 4"/>
          <p:cNvSpPr/>
          <p:nvPr/>
        </p:nvSpPr>
        <p:spPr>
          <a:xfrm>
            <a:off x="6198577" y="2029264"/>
            <a:ext cx="2461846" cy="2145323"/>
          </a:xfrm>
          <a:prstGeom prst="cloud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 will Use EF!</a:t>
            </a:r>
            <a:endParaRPr lang="en-US" dirty="0"/>
          </a:p>
        </p:txBody>
      </p:sp>
      <p:sp>
        <p:nvSpPr>
          <p:cNvPr id="6" name="Cloud Callout 5"/>
          <p:cNvSpPr/>
          <p:nvPr/>
        </p:nvSpPr>
        <p:spPr>
          <a:xfrm>
            <a:off x="9621716" y="1833196"/>
            <a:ext cx="2461846" cy="2145323"/>
          </a:xfrm>
          <a:prstGeom prst="cloud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 </a:t>
            </a:r>
            <a:r>
              <a:rPr lang="en-US" dirty="0" err="1" smtClean="0"/>
              <a:t>wil</a:t>
            </a:r>
            <a:r>
              <a:rPr lang="en-US" dirty="0" smtClean="0"/>
              <a:t> use NH!</a:t>
            </a:r>
            <a:endParaRPr lang="en-US" dirty="0"/>
          </a:p>
        </p:txBody>
      </p:sp>
      <p:sp>
        <p:nvSpPr>
          <p:cNvPr id="7" name="Cloud Callout 6"/>
          <p:cNvSpPr/>
          <p:nvPr/>
        </p:nvSpPr>
        <p:spPr>
          <a:xfrm>
            <a:off x="7156939" y="4174587"/>
            <a:ext cx="3455377" cy="2047304"/>
          </a:xfrm>
          <a:prstGeom prst="cloud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 will Use LLBLGEN!</a:t>
            </a:r>
          </a:p>
          <a:p>
            <a:pPr algn="ctr"/>
            <a:r>
              <a:rPr lang="en-US" dirty="0" smtClean="0"/>
              <a:t>-Wait… WTF ?????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436844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Entities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tr-TR" dirty="0" smtClean="0"/>
              <a:t>Have an identity which remains the same throughout the states of the software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tr-TR" dirty="0" smtClean="0"/>
              <a:t>Components of Aggregate Roots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tr-TR" dirty="0" smtClean="0"/>
              <a:t>Does not mean anything without its Aggregate Roots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tr-TR" dirty="0" smtClean="0"/>
              <a:t>AggregateRoot manages the Entities and AR is responsible for validate it.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tr-TR" dirty="0" smtClean="0"/>
              <a:t>Mutable(Attributes can change)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tr-TR" dirty="0" smtClean="0"/>
              <a:t>Should have business logic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tr-TR" dirty="0" smtClean="0"/>
              <a:t>Should be persistence agnostic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875316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Sample Entity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2323" y="1846263"/>
            <a:ext cx="6427177" cy="4229222"/>
          </a:xfrm>
          <a:prstGeom prst="rect">
            <a:avLst/>
          </a:prstGeom>
        </p:spPr>
      </p:pic>
      <p:sp>
        <p:nvSpPr>
          <p:cNvPr id="5" name="Left Arrow Callout 4"/>
          <p:cNvSpPr/>
          <p:nvPr/>
        </p:nvSpPr>
        <p:spPr>
          <a:xfrm rot="21176861">
            <a:off x="4718254" y="3037091"/>
            <a:ext cx="4005300" cy="429374"/>
          </a:xfrm>
          <a:prstGeom prst="leftArrowCallout">
            <a:avLst>
              <a:gd name="adj1" fmla="val 0"/>
              <a:gd name="adj2" fmla="val 7521"/>
              <a:gd name="adj3" fmla="val 25000"/>
              <a:gd name="adj4" fmla="val 64977"/>
            </a:avLst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 smtClean="0"/>
              <a:t>Aggregate Root reference</a:t>
            </a:r>
            <a:endParaRPr lang="en-US" dirty="0"/>
          </a:p>
        </p:txBody>
      </p:sp>
      <p:sp>
        <p:nvSpPr>
          <p:cNvPr id="6" name="Left Arrow Callout 5"/>
          <p:cNvSpPr/>
          <p:nvPr/>
        </p:nvSpPr>
        <p:spPr>
          <a:xfrm rot="21151687">
            <a:off x="3959326" y="2035408"/>
            <a:ext cx="4259436" cy="429374"/>
          </a:xfrm>
          <a:prstGeom prst="leftArrowCallout">
            <a:avLst>
              <a:gd name="adj1" fmla="val 0"/>
              <a:gd name="adj2" fmla="val 7521"/>
              <a:gd name="adj3" fmla="val 25000"/>
              <a:gd name="adj4" fmla="val 64977"/>
            </a:avLst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 smtClean="0"/>
              <a:t>When AR creates an Entity</a:t>
            </a:r>
            <a:endParaRPr lang="en-US" dirty="0"/>
          </a:p>
        </p:txBody>
      </p:sp>
      <p:sp>
        <p:nvSpPr>
          <p:cNvPr id="7" name="Left Arrow Callout 6"/>
          <p:cNvSpPr/>
          <p:nvPr/>
        </p:nvSpPr>
        <p:spPr>
          <a:xfrm rot="20729701">
            <a:off x="3185193" y="1006938"/>
            <a:ext cx="5566696" cy="571662"/>
          </a:xfrm>
          <a:prstGeom prst="leftArrowCallout">
            <a:avLst>
              <a:gd name="adj1" fmla="val 0"/>
              <a:gd name="adj2" fmla="val 7521"/>
              <a:gd name="adj3" fmla="val 25000"/>
              <a:gd name="adj4" fmla="val 64977"/>
            </a:avLst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 smtClean="0"/>
              <a:t>Base class for Entity Behaviour with Id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411499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Value Objects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tr-TR" dirty="0" smtClean="0"/>
              <a:t>Immutable objects(Attributes can’t change, only replace whole)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tr-TR" dirty="0" smtClean="0"/>
              <a:t>Have </a:t>
            </a:r>
            <a:r>
              <a:rPr lang="tr-TR" b="1" dirty="0" smtClean="0"/>
              <a:t>no</a:t>
            </a:r>
            <a:r>
              <a:rPr lang="tr-TR" dirty="0" smtClean="0"/>
              <a:t> identities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tr-TR" dirty="0" smtClean="0"/>
              <a:t>Only purpose of describing some attributes of Aggregate Roots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3559053"/>
            <a:ext cx="4019550" cy="1990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7209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Application Services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tr-TR" dirty="0" smtClean="0"/>
              <a:t>Use Cases/Capabilities of your Bounded Context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tr-TR" dirty="0" smtClean="0"/>
              <a:t>Manages the Transaction (Opens UoW)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tr-TR" dirty="0" smtClean="0"/>
              <a:t>Knows Infra(EmailSender, Queue, Authorization etc...)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tr-TR" dirty="0" smtClean="0">
                <a:solidFill>
                  <a:srgbClr val="002060"/>
                </a:solidFill>
              </a:rPr>
              <a:t>D</a:t>
            </a:r>
            <a:r>
              <a:rPr lang="tr-TR" b="1" dirty="0" smtClean="0">
                <a:solidFill>
                  <a:srgbClr val="002060"/>
                </a:solidFill>
              </a:rPr>
              <a:t>oes not contain any business logic, does not hold any state!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tr-TR" dirty="0" smtClean="0">
                <a:solidFill>
                  <a:srgbClr val="002060"/>
                </a:solidFill>
              </a:rPr>
              <a:t>Coordinates commands and behaviours of DomainServices.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tr-TR" b="1" dirty="0" smtClean="0">
                <a:solidFill>
                  <a:srgbClr val="002060"/>
                </a:solidFill>
              </a:rPr>
              <a:t>Does not return never ever </a:t>
            </a:r>
            <a:r>
              <a:rPr lang="tr-TR" dirty="0" smtClean="0">
                <a:solidFill>
                  <a:srgbClr val="002060"/>
                </a:solidFill>
              </a:rPr>
              <a:t>Domain objects to outside world! Only returns Data Transfer Objects(DTO)</a:t>
            </a:r>
            <a:endParaRPr lang="en-US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360605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5359"/>
            <a:ext cx="8431823" cy="5972879"/>
          </a:xfrm>
          <a:prstGeom prst="rect">
            <a:avLst/>
          </a:prstGeom>
        </p:spPr>
      </p:pic>
      <p:sp>
        <p:nvSpPr>
          <p:cNvPr id="9" name="Line Callout 1 8"/>
          <p:cNvSpPr/>
          <p:nvPr/>
        </p:nvSpPr>
        <p:spPr>
          <a:xfrm>
            <a:off x="7813429" y="4187011"/>
            <a:ext cx="3156439" cy="439616"/>
          </a:xfrm>
          <a:prstGeom prst="borderCallout1">
            <a:avLst>
              <a:gd name="adj1" fmla="val 44750"/>
              <a:gd name="adj2" fmla="val -534"/>
              <a:gd name="adj3" fmla="val 84501"/>
              <a:gd name="adj4" fmla="val -43904"/>
            </a:avLst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 smtClean="0"/>
              <a:t>Transaction management</a:t>
            </a:r>
            <a:endParaRPr lang="en-US" dirty="0"/>
          </a:p>
        </p:txBody>
      </p:sp>
      <p:sp>
        <p:nvSpPr>
          <p:cNvPr id="10" name="Line Callout 1 9"/>
          <p:cNvSpPr/>
          <p:nvPr/>
        </p:nvSpPr>
        <p:spPr>
          <a:xfrm>
            <a:off x="7971686" y="4696572"/>
            <a:ext cx="3156439" cy="439616"/>
          </a:xfrm>
          <a:prstGeom prst="borderCallout1">
            <a:avLst>
              <a:gd name="adj1" fmla="val 44750"/>
              <a:gd name="adj2" fmla="val -534"/>
              <a:gd name="adj3" fmla="val 38500"/>
              <a:gd name="adj4" fmla="val -57833"/>
            </a:avLst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 smtClean="0"/>
              <a:t>Domain Interaction</a:t>
            </a:r>
            <a:endParaRPr lang="en-US" dirty="0"/>
          </a:p>
        </p:txBody>
      </p:sp>
      <p:sp>
        <p:nvSpPr>
          <p:cNvPr id="12" name="Line Callout 1 11"/>
          <p:cNvSpPr/>
          <p:nvPr/>
        </p:nvSpPr>
        <p:spPr>
          <a:xfrm>
            <a:off x="8912464" y="5315689"/>
            <a:ext cx="3156439" cy="439616"/>
          </a:xfrm>
          <a:prstGeom prst="borderCallout1">
            <a:avLst>
              <a:gd name="adj1" fmla="val 44750"/>
              <a:gd name="adj2" fmla="val -534"/>
              <a:gd name="adj3" fmla="val 44501"/>
              <a:gd name="adj4" fmla="val -18835"/>
            </a:avLst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 smtClean="0"/>
              <a:t>Infra &amp; Messaging &amp; Mailing</a:t>
            </a:r>
            <a:endParaRPr lang="en-US" dirty="0"/>
          </a:p>
        </p:txBody>
      </p:sp>
      <p:cxnSp>
        <p:nvCxnSpPr>
          <p:cNvPr id="16" name="Straight Connector 15"/>
          <p:cNvCxnSpPr>
            <a:endCxn id="12" idx="2"/>
          </p:cNvCxnSpPr>
          <p:nvPr/>
        </p:nvCxnSpPr>
        <p:spPr>
          <a:xfrm flipV="1">
            <a:off x="5117123" y="5535497"/>
            <a:ext cx="3795341" cy="219808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Line Callout 1 17"/>
          <p:cNvSpPr/>
          <p:nvPr/>
        </p:nvSpPr>
        <p:spPr>
          <a:xfrm>
            <a:off x="6201504" y="738554"/>
            <a:ext cx="2080850" cy="1327638"/>
          </a:xfrm>
          <a:prstGeom prst="borderCallout1">
            <a:avLst>
              <a:gd name="adj1" fmla="val 25373"/>
              <a:gd name="adj2" fmla="val 1385"/>
              <a:gd name="adj3" fmla="val 305339"/>
              <a:gd name="adj4" fmla="val -150621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 smtClean="0"/>
              <a:t>No DTO passing, just primitives or Domain Objects allowed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253328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ApplicationService Mistakes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tr-TR" dirty="0" smtClean="0"/>
              <a:t>Leaked business logic from the DomainService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tr-TR" dirty="0" smtClean="0"/>
              <a:t>Utility, Helper, Provider driven coding intention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tr-TR" dirty="0" smtClean="0"/>
              <a:t>Over abstraction, Over Reflection and other bullshits...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291162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Domain Services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tr-TR" dirty="0" smtClean="0"/>
              <a:t>Hearth of the domain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tr-TR" dirty="0" smtClean="0"/>
              <a:t>Interacts only domain objects(ARs, Entities, ValueObjects) and primitive types(decimal,int, string etc...)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tr-TR" dirty="0" smtClean="0"/>
              <a:t>ApplicationServices must not pass any DTO objects to DomainServices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tr-TR" dirty="0" smtClean="0"/>
              <a:t>Handles only business and domain objects states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tr-TR" dirty="0" smtClean="0"/>
              <a:t>Persistence agnostic(Does not know any DbContext or Nhibernate Session)</a:t>
            </a:r>
          </a:p>
          <a:p>
            <a:pPr>
              <a:buFont typeface="Wingdings" panose="05000000000000000000" pitchFamily="2" charset="2"/>
              <a:buChar char="Ø"/>
            </a:pPr>
            <a:endParaRPr lang="tr-TR" dirty="0" smtClean="0"/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570857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Domain Services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4993" y="2095866"/>
            <a:ext cx="9591675" cy="3457575"/>
          </a:xfrm>
          <a:prstGeom prst="rect">
            <a:avLst/>
          </a:prstGeom>
        </p:spPr>
      </p:pic>
      <p:sp>
        <p:nvSpPr>
          <p:cNvPr id="5" name="Left Arrow Callout 4"/>
          <p:cNvSpPr/>
          <p:nvPr/>
        </p:nvSpPr>
        <p:spPr>
          <a:xfrm rot="20079186">
            <a:off x="6019525" y="1392491"/>
            <a:ext cx="4924418" cy="914400"/>
          </a:xfrm>
          <a:prstGeom prst="leftArrowCallout">
            <a:avLst>
              <a:gd name="adj1" fmla="val 0"/>
              <a:gd name="adj2" fmla="val 13017"/>
              <a:gd name="adj3" fmla="val 25000"/>
              <a:gd name="adj4" fmla="val 451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 smtClean="0"/>
              <a:t>Repository Injection</a:t>
            </a:r>
            <a:endParaRPr lang="en-US" dirty="0"/>
          </a:p>
        </p:txBody>
      </p:sp>
      <p:sp>
        <p:nvSpPr>
          <p:cNvPr id="6" name="Left Arrow Callout 5"/>
          <p:cNvSpPr/>
          <p:nvPr/>
        </p:nvSpPr>
        <p:spPr>
          <a:xfrm rot="20079186">
            <a:off x="5766483" y="3218250"/>
            <a:ext cx="4924418" cy="914400"/>
          </a:xfrm>
          <a:prstGeom prst="leftArrowCallout">
            <a:avLst>
              <a:gd name="adj1" fmla="val 0"/>
              <a:gd name="adj2" fmla="val 13017"/>
              <a:gd name="adj3" fmla="val 25000"/>
              <a:gd name="adj4" fmla="val 451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 smtClean="0"/>
              <a:t>AR Creation Responsibility</a:t>
            </a:r>
            <a:endParaRPr lang="en-US" dirty="0"/>
          </a:p>
        </p:txBody>
      </p:sp>
      <p:sp>
        <p:nvSpPr>
          <p:cNvPr id="7" name="Left Arrow Callout 6"/>
          <p:cNvSpPr/>
          <p:nvPr/>
        </p:nvSpPr>
        <p:spPr>
          <a:xfrm>
            <a:off x="4494529" y="4826186"/>
            <a:ext cx="5924356" cy="633033"/>
          </a:xfrm>
          <a:prstGeom prst="leftArrowCallout">
            <a:avLst>
              <a:gd name="adj1" fmla="val 0"/>
              <a:gd name="adj2" fmla="val 13017"/>
              <a:gd name="adj3" fmla="val 25000"/>
              <a:gd name="adj4" fmla="val 451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 smtClean="0"/>
              <a:t>Persistence Agnostic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41524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 Bounded Context</a:t>
            </a:r>
            <a:endParaRPr lang="en-US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89697" y="1846263"/>
            <a:ext cx="6672932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75759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DomainEvents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279" y="1812624"/>
            <a:ext cx="4742206" cy="496261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6480" y="1812624"/>
            <a:ext cx="4578980" cy="1872884"/>
          </a:xfrm>
          <a:prstGeom prst="rect">
            <a:avLst/>
          </a:prstGeom>
        </p:spPr>
      </p:pic>
      <p:cxnSp>
        <p:nvCxnSpPr>
          <p:cNvPr id="9" name="Straight Arrow Connector 8"/>
          <p:cNvCxnSpPr>
            <a:endCxn id="5" idx="1"/>
          </p:cNvCxnSpPr>
          <p:nvPr/>
        </p:nvCxnSpPr>
        <p:spPr>
          <a:xfrm flipV="1">
            <a:off x="3956364" y="2749066"/>
            <a:ext cx="2170116" cy="32262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6480" y="3994086"/>
            <a:ext cx="5829300" cy="2135109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 flipV="1">
            <a:off x="3956364" y="4816444"/>
            <a:ext cx="2498757" cy="11588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4747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Before DDD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Developers are such tool lovers and they believe that problems can solve only tools but re-considering of architecture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smtClean="0"/>
              <a:t>Let’s put Cassandra, Let’s put Messaging abstractions etc..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DB orient</a:t>
            </a:r>
            <a:r>
              <a:rPr lang="tr-TR" dirty="0" smtClean="0"/>
              <a:t>ed</a:t>
            </a:r>
            <a:r>
              <a:rPr lang="en-US" dirty="0" smtClean="0"/>
              <a:t> systems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Tightly coupled services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The hidden business inside of </a:t>
            </a:r>
            <a:r>
              <a:rPr lang="en-US" dirty="0" err="1" smtClean="0"/>
              <a:t>UtilityHelpers</a:t>
            </a:r>
            <a:r>
              <a:rPr lang="en-US" dirty="0" smtClean="0"/>
              <a:t>, Providers, </a:t>
            </a:r>
            <a:r>
              <a:rPr lang="en-US" dirty="0" err="1" smtClean="0"/>
              <a:t>BullShitManagers</a:t>
            </a:r>
            <a:r>
              <a:rPr lang="en-US" dirty="0" smtClean="0"/>
              <a:t>!</a:t>
            </a:r>
            <a:endParaRPr lang="tr-TR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tr-TR" dirty="0" smtClean="0"/>
              <a:t>Smart UI Antipattern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tr-TR" dirty="0" smtClean="0"/>
              <a:t>Put business logic to UserInterface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tr-TR" dirty="0" smtClean="0"/>
              <a:t>Create seperate user interface every application function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tr-TR" dirty="0" smtClean="0"/>
              <a:t>Duplicate business logic in Mobile, Mvc or inside other UI components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tr-TR" dirty="0" smtClean="0"/>
              <a:t>In Long-lived project lifetime, this is a nightmare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23792837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5123" y="286603"/>
            <a:ext cx="11201399" cy="1450757"/>
          </a:xfrm>
        </p:spPr>
        <p:txBody>
          <a:bodyPr/>
          <a:lstStyle/>
          <a:p>
            <a:r>
              <a:rPr lang="tr-TR" dirty="0" smtClean="0"/>
              <a:t>Communication Between Bounded Contexts</a:t>
            </a:r>
            <a:endParaRPr lang="en-US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4254" y="2328023"/>
            <a:ext cx="10531109" cy="3059205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5539154" y="5301761"/>
            <a:ext cx="2872520" cy="996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12208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631" y="286603"/>
            <a:ext cx="11025553" cy="1450757"/>
          </a:xfrm>
        </p:spPr>
        <p:txBody>
          <a:bodyPr/>
          <a:lstStyle/>
          <a:p>
            <a:r>
              <a:rPr lang="tr-TR" dirty="0" smtClean="0"/>
              <a:t>Robust Way of Communication:Messaging</a:t>
            </a:r>
            <a:endParaRPr lang="en-US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68393" y="1846263"/>
            <a:ext cx="6315540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247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1192" y="286603"/>
            <a:ext cx="10784488" cy="1450757"/>
          </a:xfrm>
        </p:spPr>
        <p:txBody>
          <a:bodyPr/>
          <a:lstStyle/>
          <a:p>
            <a:r>
              <a:rPr lang="tr-TR" dirty="0" smtClean="0"/>
              <a:t>Discussions &amp; Consolidations</a:t>
            </a:r>
            <a:endParaRPr lang="tr-T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1192" y="1737359"/>
            <a:ext cx="6002448" cy="4382783"/>
          </a:xfrm>
        </p:spPr>
        <p:txBody>
          <a:bodyPr>
            <a:normAutofit fontScale="92500"/>
          </a:bodyPr>
          <a:lstStyle/>
          <a:p>
            <a:r>
              <a:rPr lang="tr-TR" dirty="0" err="1"/>
              <a:t>Persistence</a:t>
            </a:r>
            <a:r>
              <a:rPr lang="tr-TR" dirty="0"/>
              <a:t> </a:t>
            </a:r>
            <a:r>
              <a:rPr lang="tr-TR" dirty="0" err="1"/>
              <a:t>Ignorance</a:t>
            </a:r>
            <a:endParaRPr lang="tr-TR" dirty="0"/>
          </a:p>
          <a:p>
            <a:pPr lvl="1"/>
            <a:r>
              <a:rPr lang="tr-TR" dirty="0"/>
              <a:t>Not Database/ORM </a:t>
            </a:r>
            <a:r>
              <a:rPr lang="tr-TR" dirty="0" err="1"/>
              <a:t>Driven</a:t>
            </a:r>
            <a:r>
              <a:rPr lang="tr-TR" dirty="0"/>
              <a:t> Design, but Domain </a:t>
            </a:r>
            <a:r>
              <a:rPr lang="tr-TR" dirty="0" err="1"/>
              <a:t>Driven</a:t>
            </a:r>
            <a:r>
              <a:rPr lang="tr-TR" dirty="0"/>
              <a:t> Design!</a:t>
            </a:r>
          </a:p>
          <a:p>
            <a:r>
              <a:rPr lang="tr-TR" dirty="0" err="1"/>
              <a:t>Bounded</a:t>
            </a:r>
            <a:r>
              <a:rPr lang="tr-TR" dirty="0"/>
              <a:t> </a:t>
            </a:r>
            <a:r>
              <a:rPr lang="tr-TR" dirty="0" err="1"/>
              <a:t>Contextes</a:t>
            </a:r>
            <a:endParaRPr lang="tr-TR" dirty="0"/>
          </a:p>
          <a:p>
            <a:pPr lvl="1"/>
            <a:r>
              <a:rPr lang="tr-TR" dirty="0" err="1"/>
              <a:t>Entities</a:t>
            </a:r>
            <a:r>
              <a:rPr lang="tr-TR" dirty="0"/>
              <a:t> </a:t>
            </a:r>
            <a:r>
              <a:rPr lang="tr-TR" dirty="0" err="1"/>
              <a:t>should</a:t>
            </a:r>
            <a:r>
              <a:rPr lang="tr-TR" dirty="0"/>
              <a:t> not be re-</a:t>
            </a:r>
            <a:r>
              <a:rPr lang="tr-TR" dirty="0" err="1"/>
              <a:t>used</a:t>
            </a:r>
            <a:r>
              <a:rPr lang="tr-TR" dirty="0"/>
              <a:t> </a:t>
            </a:r>
            <a:r>
              <a:rPr lang="tr-TR" dirty="0" err="1"/>
              <a:t>between</a:t>
            </a:r>
            <a:r>
              <a:rPr lang="tr-TR" dirty="0"/>
              <a:t> </a:t>
            </a:r>
            <a:r>
              <a:rPr lang="tr-TR" dirty="0" err="1"/>
              <a:t>contextes</a:t>
            </a:r>
            <a:r>
              <a:rPr lang="tr-TR" dirty="0"/>
              <a:t> </a:t>
            </a:r>
            <a:r>
              <a:rPr lang="tr-TR" dirty="0" err="1"/>
              <a:t>even</a:t>
            </a:r>
            <a:r>
              <a:rPr lang="tr-TR" dirty="0"/>
              <a:t> </a:t>
            </a:r>
            <a:r>
              <a:rPr lang="tr-TR" dirty="0" err="1"/>
              <a:t>they</a:t>
            </a:r>
            <a:r>
              <a:rPr lang="tr-TR" dirty="0"/>
              <a:t> </a:t>
            </a:r>
            <a:r>
              <a:rPr lang="tr-TR" dirty="0" err="1"/>
              <a:t>represent</a:t>
            </a:r>
            <a:r>
              <a:rPr lang="tr-TR" dirty="0"/>
              <a:t> </a:t>
            </a:r>
            <a:r>
              <a:rPr lang="tr-TR" dirty="0" err="1"/>
              <a:t>same</a:t>
            </a:r>
            <a:r>
              <a:rPr lang="tr-TR" dirty="0"/>
              <a:t> </a:t>
            </a:r>
            <a:r>
              <a:rPr lang="tr-TR" dirty="0" err="1"/>
              <a:t>database</a:t>
            </a:r>
            <a:r>
              <a:rPr lang="tr-TR" dirty="0"/>
              <a:t> </a:t>
            </a:r>
            <a:r>
              <a:rPr lang="tr-TR" dirty="0" err="1"/>
              <a:t>table</a:t>
            </a:r>
            <a:r>
              <a:rPr lang="tr-TR" dirty="0"/>
              <a:t>.</a:t>
            </a:r>
          </a:p>
          <a:p>
            <a:r>
              <a:rPr lang="tr-TR" dirty="0" err="1"/>
              <a:t>Aggregate</a:t>
            </a:r>
            <a:r>
              <a:rPr lang="tr-TR" dirty="0"/>
              <a:t> </a:t>
            </a:r>
            <a:r>
              <a:rPr lang="tr-TR" dirty="0" err="1"/>
              <a:t>Roots</a:t>
            </a:r>
            <a:endParaRPr lang="tr-TR" dirty="0"/>
          </a:p>
          <a:p>
            <a:pPr lvl="1"/>
            <a:r>
              <a:rPr lang="tr-TR" dirty="0" err="1"/>
              <a:t>Responsible</a:t>
            </a:r>
            <a:r>
              <a:rPr lang="tr-TR" dirty="0"/>
              <a:t> </a:t>
            </a:r>
            <a:r>
              <a:rPr lang="tr-TR" dirty="0" err="1"/>
              <a:t>for</a:t>
            </a:r>
            <a:r>
              <a:rPr lang="tr-TR" dirty="0"/>
              <a:t> </a:t>
            </a:r>
            <a:r>
              <a:rPr lang="tr-TR" dirty="0" err="1"/>
              <a:t>it’s</a:t>
            </a:r>
            <a:r>
              <a:rPr lang="tr-TR" dirty="0"/>
              <a:t> </a:t>
            </a:r>
            <a:r>
              <a:rPr lang="tr-TR" dirty="0" err="1"/>
              <a:t>own</a:t>
            </a:r>
            <a:r>
              <a:rPr lang="tr-TR" dirty="0"/>
              <a:t> </a:t>
            </a:r>
            <a:r>
              <a:rPr lang="tr-TR" dirty="0" err="1"/>
              <a:t>validity</a:t>
            </a:r>
            <a:r>
              <a:rPr lang="tr-TR" dirty="0"/>
              <a:t> </a:t>
            </a:r>
            <a:r>
              <a:rPr lang="tr-TR" dirty="0" err="1"/>
              <a:t>and</a:t>
            </a:r>
            <a:r>
              <a:rPr lang="tr-TR" dirty="0"/>
              <a:t> </a:t>
            </a:r>
            <a:r>
              <a:rPr lang="tr-TR" dirty="0" err="1"/>
              <a:t>integrity</a:t>
            </a:r>
            <a:r>
              <a:rPr lang="tr-TR" dirty="0"/>
              <a:t>.</a:t>
            </a:r>
          </a:p>
          <a:p>
            <a:pPr lvl="1"/>
            <a:r>
              <a:rPr lang="tr-TR" dirty="0"/>
              <a:t>Can </a:t>
            </a:r>
            <a:r>
              <a:rPr lang="tr-TR" dirty="0" err="1"/>
              <a:t>refer</a:t>
            </a:r>
            <a:r>
              <a:rPr lang="tr-TR" dirty="0"/>
              <a:t> </a:t>
            </a:r>
            <a:r>
              <a:rPr lang="tr-TR" dirty="0" err="1"/>
              <a:t>other</a:t>
            </a:r>
            <a:r>
              <a:rPr lang="tr-TR" dirty="0"/>
              <a:t> </a:t>
            </a:r>
            <a:r>
              <a:rPr lang="tr-TR" dirty="0" err="1"/>
              <a:t>Aggregates</a:t>
            </a:r>
            <a:r>
              <a:rPr lang="tr-TR" dirty="0"/>
              <a:t> </a:t>
            </a:r>
            <a:r>
              <a:rPr lang="tr-TR" dirty="0" err="1"/>
              <a:t>by</a:t>
            </a:r>
            <a:r>
              <a:rPr lang="tr-TR" dirty="0"/>
              <a:t> </a:t>
            </a:r>
            <a:r>
              <a:rPr lang="tr-TR" dirty="0" err="1"/>
              <a:t>only</a:t>
            </a:r>
            <a:r>
              <a:rPr lang="tr-TR" dirty="0"/>
              <a:t> </a:t>
            </a:r>
            <a:r>
              <a:rPr lang="tr-TR" dirty="0" err="1"/>
              <a:t>reference</a:t>
            </a:r>
            <a:r>
              <a:rPr lang="tr-TR" dirty="0"/>
              <a:t> (</a:t>
            </a:r>
            <a:r>
              <a:rPr lang="tr-TR" dirty="0" err="1"/>
              <a:t>by</a:t>
            </a:r>
            <a:r>
              <a:rPr lang="tr-TR" dirty="0"/>
              <a:t> </a:t>
            </a:r>
            <a:r>
              <a:rPr lang="tr-TR" dirty="0" err="1"/>
              <a:t>their</a:t>
            </a:r>
            <a:r>
              <a:rPr lang="tr-TR" dirty="0"/>
              <a:t> </a:t>
            </a:r>
            <a:r>
              <a:rPr lang="tr-TR" dirty="0" err="1"/>
              <a:t>id</a:t>
            </a:r>
            <a:r>
              <a:rPr lang="tr-TR" dirty="0"/>
              <a:t>).</a:t>
            </a:r>
          </a:p>
          <a:p>
            <a:pPr lvl="1"/>
            <a:r>
              <a:rPr lang="tr-TR" dirty="0" err="1"/>
              <a:t>Should</a:t>
            </a:r>
            <a:r>
              <a:rPr lang="tr-TR" dirty="0"/>
              <a:t> </a:t>
            </a:r>
            <a:r>
              <a:rPr lang="tr-TR" dirty="0" err="1"/>
              <a:t>go</a:t>
            </a:r>
            <a:r>
              <a:rPr lang="tr-TR" dirty="0"/>
              <a:t> </a:t>
            </a:r>
            <a:r>
              <a:rPr lang="tr-TR" dirty="0" err="1"/>
              <a:t>over</a:t>
            </a:r>
            <a:r>
              <a:rPr lang="tr-TR" dirty="0"/>
              <a:t> </a:t>
            </a:r>
            <a:r>
              <a:rPr lang="tr-TR" dirty="0" err="1"/>
              <a:t>aggregate</a:t>
            </a:r>
            <a:r>
              <a:rPr lang="tr-TR" dirty="0"/>
              <a:t> </a:t>
            </a:r>
            <a:r>
              <a:rPr lang="tr-TR" dirty="0" err="1"/>
              <a:t>root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access</a:t>
            </a:r>
            <a:r>
              <a:rPr lang="tr-TR" dirty="0"/>
              <a:t> an </a:t>
            </a:r>
            <a:r>
              <a:rPr lang="tr-TR" dirty="0" err="1"/>
              <a:t>aggregate</a:t>
            </a:r>
            <a:r>
              <a:rPr lang="tr-TR" dirty="0"/>
              <a:t> </a:t>
            </a:r>
            <a:r>
              <a:rPr lang="tr-TR" dirty="0" err="1"/>
              <a:t>member</a:t>
            </a:r>
            <a:r>
              <a:rPr lang="tr-TR" dirty="0"/>
              <a:t>.</a:t>
            </a:r>
          </a:p>
          <a:p>
            <a:pPr lvl="1"/>
            <a:r>
              <a:rPr lang="tr-TR" dirty="0" err="1"/>
              <a:t>Should</a:t>
            </a:r>
            <a:r>
              <a:rPr lang="tr-TR" dirty="0"/>
              <a:t> be </a:t>
            </a:r>
            <a:r>
              <a:rPr lang="tr-TR" dirty="0" err="1"/>
              <a:t>retrieved</a:t>
            </a:r>
            <a:r>
              <a:rPr lang="tr-TR" dirty="0"/>
              <a:t> as a </a:t>
            </a:r>
            <a:r>
              <a:rPr lang="tr-TR" dirty="0" err="1"/>
              <a:t>whole</a:t>
            </a:r>
            <a:r>
              <a:rPr lang="tr-TR" dirty="0"/>
              <a:t> </a:t>
            </a:r>
            <a:r>
              <a:rPr lang="tr-TR" dirty="0" err="1"/>
              <a:t>object</a:t>
            </a:r>
            <a:r>
              <a:rPr lang="tr-TR" dirty="0"/>
              <a:t> (</a:t>
            </a:r>
            <a:r>
              <a:rPr lang="tr-TR" dirty="0" err="1"/>
              <a:t>including</a:t>
            </a:r>
            <a:r>
              <a:rPr lang="tr-TR" dirty="0"/>
              <a:t> </a:t>
            </a:r>
            <a:r>
              <a:rPr lang="tr-TR" dirty="0" err="1"/>
              <a:t>collections</a:t>
            </a:r>
            <a:r>
              <a:rPr lang="tr-TR" dirty="0"/>
              <a:t>) </a:t>
            </a:r>
            <a:r>
              <a:rPr lang="tr-TR" dirty="0" err="1"/>
              <a:t>from</a:t>
            </a:r>
            <a:r>
              <a:rPr lang="tr-TR" dirty="0"/>
              <a:t> </a:t>
            </a:r>
            <a:r>
              <a:rPr lang="tr-TR" dirty="0" err="1"/>
              <a:t>repository</a:t>
            </a:r>
            <a:r>
              <a:rPr lang="tr-TR" dirty="0"/>
              <a:t> (</a:t>
            </a:r>
            <a:r>
              <a:rPr lang="tr-TR" dirty="0" err="1"/>
              <a:t>or</a:t>
            </a:r>
            <a:r>
              <a:rPr lang="tr-TR" dirty="0"/>
              <a:t> </a:t>
            </a:r>
            <a:r>
              <a:rPr lang="tr-TR" dirty="0" err="1"/>
              <a:t>support</a:t>
            </a:r>
            <a:r>
              <a:rPr lang="tr-TR" dirty="0"/>
              <a:t> </a:t>
            </a:r>
            <a:r>
              <a:rPr lang="tr-TR" dirty="0" err="1"/>
              <a:t>lazy</a:t>
            </a:r>
            <a:r>
              <a:rPr lang="tr-TR" dirty="0"/>
              <a:t> </a:t>
            </a:r>
            <a:r>
              <a:rPr lang="tr-TR" dirty="0" err="1"/>
              <a:t>load</a:t>
            </a:r>
            <a:r>
              <a:rPr lang="tr-TR" dirty="0"/>
              <a:t>).</a:t>
            </a:r>
          </a:p>
          <a:p>
            <a:r>
              <a:rPr lang="tr-TR" dirty="0"/>
              <a:t>Applications</a:t>
            </a:r>
          </a:p>
          <a:p>
            <a:pPr lvl="1"/>
            <a:r>
              <a:rPr lang="tr-TR" dirty="0" err="1"/>
              <a:t>Create</a:t>
            </a:r>
            <a:r>
              <a:rPr lang="tr-TR" dirty="0"/>
              <a:t> </a:t>
            </a:r>
            <a:r>
              <a:rPr lang="tr-TR" dirty="0" err="1"/>
              <a:t>application</a:t>
            </a:r>
            <a:r>
              <a:rPr lang="tr-TR" dirty="0"/>
              <a:t> </a:t>
            </a:r>
            <a:r>
              <a:rPr lang="tr-TR" dirty="0" err="1"/>
              <a:t>layer</a:t>
            </a:r>
            <a:r>
              <a:rPr lang="tr-TR" dirty="0"/>
              <a:t> </a:t>
            </a:r>
            <a:r>
              <a:rPr lang="tr-TR" dirty="0" err="1"/>
              <a:t>per</a:t>
            </a:r>
            <a:r>
              <a:rPr lang="tr-TR" dirty="0"/>
              <a:t> </a:t>
            </a:r>
            <a:r>
              <a:rPr lang="tr-TR" dirty="0" err="1"/>
              <a:t>application</a:t>
            </a:r>
            <a:r>
              <a:rPr lang="tr-TR" dirty="0"/>
              <a:t> (UI).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373640" y="1878866"/>
            <a:ext cx="6237047" cy="4241276"/>
          </a:xfrm>
          <a:prstGeom prst="rect">
            <a:avLst/>
          </a:prstGeom>
        </p:spPr>
        <p:txBody>
          <a:bodyPr vert="horz" lIns="0" tIns="45720" rIns="0" bIns="45720" rtlCol="0">
            <a:normAutofit fontScale="92500" lnSpcReduction="1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dirty="0" smtClean="0"/>
              <a:t>How to managing exceptions?</a:t>
            </a:r>
          </a:p>
          <a:p>
            <a:pPr lvl="1"/>
            <a:r>
              <a:rPr lang="tr-TR" dirty="0" smtClean="0"/>
              <a:t>Infrastructure Exceptions (database connection… etc.)</a:t>
            </a:r>
          </a:p>
          <a:p>
            <a:pPr lvl="1"/>
            <a:r>
              <a:rPr lang="tr-TR" dirty="0" smtClean="0"/>
              <a:t>Application Exceptions (like a null value sent to a method)</a:t>
            </a:r>
          </a:p>
          <a:p>
            <a:pPr lvl="1"/>
            <a:r>
              <a:rPr lang="tr-TR" dirty="0" smtClean="0"/>
              <a:t>Authorization &amp; Validation Exceptions</a:t>
            </a:r>
          </a:p>
          <a:p>
            <a:pPr lvl="1"/>
            <a:r>
              <a:rPr lang="tr-TR" dirty="0" smtClean="0"/>
              <a:t>Domain Exceptions (business rules and validations)</a:t>
            </a:r>
          </a:p>
          <a:p>
            <a:r>
              <a:rPr lang="tr-TR" dirty="0" smtClean="0"/>
              <a:t>Presentation logic vs application logic vs domain logic.</a:t>
            </a:r>
          </a:p>
          <a:p>
            <a:r>
              <a:rPr lang="tr-TR" dirty="0" smtClean="0"/>
              <a:t>Validation</a:t>
            </a:r>
          </a:p>
          <a:p>
            <a:pPr lvl="1"/>
            <a:r>
              <a:rPr lang="tr-TR" dirty="0" smtClean="0"/>
              <a:t>UI validation</a:t>
            </a:r>
          </a:p>
          <a:p>
            <a:pPr lvl="1"/>
            <a:r>
              <a:rPr lang="tr-TR" dirty="0" smtClean="0"/>
              <a:t>DTO validation</a:t>
            </a:r>
          </a:p>
          <a:p>
            <a:pPr lvl="1"/>
            <a:r>
              <a:rPr lang="tr-TR" dirty="0" smtClean="0"/>
              <a:t>Business validation</a:t>
            </a:r>
          </a:p>
          <a:p>
            <a:r>
              <a:rPr lang="tr-TR" dirty="0" smtClean="0"/>
              <a:t>Application Service vs Domain Service</a:t>
            </a:r>
          </a:p>
          <a:p>
            <a:r>
              <a:rPr lang="tr-TR" dirty="0" smtClean="0"/>
              <a:t>Write Model - Read Model / Reporting</a:t>
            </a:r>
          </a:p>
          <a:p>
            <a:pPr lvl="1"/>
            <a:r>
              <a:rPr lang="tr-TR" dirty="0" smtClean="0"/>
              <a:t>DDD is mostly for changing the state, not reporting!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73575526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1292469" y="114300"/>
            <a:ext cx="9328638" cy="6137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60376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944796" y="1945974"/>
            <a:ext cx="6805246" cy="221599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tr-TR" sz="13800" b="0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Thanks!</a:t>
            </a:r>
            <a:endParaRPr lang="en-US" sz="138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325100" y="5899638"/>
            <a:ext cx="1866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smtClean="0"/>
              <a:t>Oğuzhan Soykan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0335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Result is: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96018" y="3811396"/>
            <a:ext cx="11782392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600" b="0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Architecture PER Developer!</a:t>
            </a:r>
            <a:endParaRPr lang="en-US" sz="66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1019198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DDD ?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083140" y="2804904"/>
            <a:ext cx="8526181" cy="258532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 dirty="0" smtClean="0">
                <a:ln w="0"/>
                <a:solidFill>
                  <a:schemeClr val="accent3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NOT A TECHNOLOGY OR METHODOLOGY</a:t>
            </a:r>
          </a:p>
          <a:p>
            <a:pPr algn="ctr"/>
            <a:endParaRPr lang="en-US" sz="5400" b="0" cap="none" spc="0" dirty="0">
              <a:ln w="0"/>
              <a:solidFill>
                <a:schemeClr val="accent3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60461" y="5020406"/>
            <a:ext cx="834953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3200" dirty="0" smtClean="0">
                <a:solidFill>
                  <a:schemeClr val="accent5">
                    <a:lumMod val="50000"/>
                  </a:schemeClr>
                </a:solidFill>
              </a:rPr>
              <a:t>Set of principles and patterns focusing to design effort</a:t>
            </a:r>
            <a:endParaRPr lang="en-US" sz="3200"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4566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DDD 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Deep understanding the Domain(subject area), object model, interactions</a:t>
            </a:r>
          </a:p>
          <a:p>
            <a:r>
              <a:rPr lang="en-US" dirty="0" smtClean="0"/>
              <a:t>Distilling your daily work language as </a:t>
            </a:r>
            <a:r>
              <a:rPr lang="en-US" b="1" dirty="0" smtClean="0"/>
              <a:t>Ubiquitous Language</a:t>
            </a:r>
          </a:p>
          <a:p>
            <a:r>
              <a:rPr lang="en-US" dirty="0" smtClean="0"/>
              <a:t>Arrange and cover learning challenges across people</a:t>
            </a:r>
          </a:p>
          <a:p>
            <a:pPr lvl="1"/>
            <a:r>
              <a:rPr lang="en-US" dirty="0" smtClean="0"/>
              <a:t>Business Analyst, Domain Expert, Developer</a:t>
            </a:r>
          </a:p>
          <a:p>
            <a:r>
              <a:rPr lang="en-US" dirty="0" smtClean="0"/>
              <a:t>Leads model driven design not Database!</a:t>
            </a:r>
          </a:p>
          <a:p>
            <a:pPr lvl="1"/>
            <a:r>
              <a:rPr lang="en-US" dirty="0" smtClean="0"/>
              <a:t>Creates a language</a:t>
            </a:r>
          </a:p>
          <a:p>
            <a:pPr lvl="1"/>
            <a:r>
              <a:rPr lang="en-US" dirty="0" smtClean="0"/>
              <a:t>Distilled by knowledge over the time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01682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203662" y="3085682"/>
            <a:ext cx="9883438" cy="80113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203662" y="3864633"/>
            <a:ext cx="9883437" cy="801133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203662" y="4677483"/>
            <a:ext cx="9883437" cy="92321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203663" y="2265359"/>
            <a:ext cx="9883437" cy="79371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can I decide to DDD?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1397536" y="2312106"/>
            <a:ext cx="2497015" cy="65063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Accounting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1345219" y="3148525"/>
            <a:ext cx="2497015" cy="65063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Public Web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1345221" y="3956538"/>
            <a:ext cx="2497015" cy="65063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Claims</a:t>
            </a:r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1345220" y="4855301"/>
            <a:ext cx="2497015" cy="65063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Sales</a:t>
            </a:r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4088423" y="1907931"/>
            <a:ext cx="35169" cy="38422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1203663" y="2277207"/>
            <a:ext cx="963725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7645257" y="1896027"/>
            <a:ext cx="1234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Complexity</a:t>
            </a:r>
            <a:endParaRPr lang="en-US" dirty="0"/>
          </a:p>
        </p:txBody>
      </p:sp>
      <p:cxnSp>
        <p:nvCxnSpPr>
          <p:cNvPr id="19" name="Straight Connector 18"/>
          <p:cNvCxnSpPr/>
          <p:nvPr/>
        </p:nvCxnSpPr>
        <p:spPr>
          <a:xfrm>
            <a:off x="7385538" y="1876805"/>
            <a:ext cx="43962" cy="39418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4383311" y="1907931"/>
            <a:ext cx="23734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Competitive Advantage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8176846" y="2335484"/>
            <a:ext cx="8528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L</a:t>
            </a:r>
            <a:endParaRPr lang="en-US" sz="3200" dirty="0"/>
          </a:p>
        </p:txBody>
      </p:sp>
      <p:sp>
        <p:nvSpPr>
          <p:cNvPr id="25" name="TextBox 24"/>
          <p:cNvSpPr txBox="1"/>
          <p:nvPr/>
        </p:nvSpPr>
        <p:spPr>
          <a:xfrm>
            <a:off x="5600817" y="4888228"/>
            <a:ext cx="5363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S</a:t>
            </a:r>
            <a:endParaRPr lang="en-US" sz="3200" dirty="0"/>
          </a:p>
        </p:txBody>
      </p:sp>
      <p:sp>
        <p:nvSpPr>
          <p:cNvPr id="26" name="TextBox 25"/>
          <p:cNvSpPr txBox="1"/>
          <p:nvPr/>
        </p:nvSpPr>
        <p:spPr>
          <a:xfrm>
            <a:off x="5561133" y="3178301"/>
            <a:ext cx="5231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L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8176846" y="3166424"/>
            <a:ext cx="3738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S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574323" y="3979434"/>
            <a:ext cx="5231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L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8181389" y="3966215"/>
            <a:ext cx="8528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L</a:t>
            </a:r>
            <a:endParaRPr lang="en-US" sz="3200" dirty="0"/>
          </a:p>
        </p:txBody>
      </p:sp>
      <p:sp>
        <p:nvSpPr>
          <p:cNvPr id="30" name="TextBox 29"/>
          <p:cNvSpPr txBox="1"/>
          <p:nvPr/>
        </p:nvSpPr>
        <p:spPr>
          <a:xfrm>
            <a:off x="5488595" y="2421507"/>
            <a:ext cx="5363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S</a:t>
            </a:r>
            <a:endParaRPr lang="en-US" sz="3200" dirty="0"/>
          </a:p>
        </p:txBody>
      </p:sp>
      <p:sp>
        <p:nvSpPr>
          <p:cNvPr id="31" name="TextBox 30"/>
          <p:cNvSpPr txBox="1"/>
          <p:nvPr/>
        </p:nvSpPr>
        <p:spPr>
          <a:xfrm>
            <a:off x="8181241" y="4829230"/>
            <a:ext cx="5363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43256800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4" grpId="0"/>
      <p:bldP spid="25" grpId="0"/>
      <p:bldP spid="26" grpId="0"/>
      <p:bldP spid="27" grpId="0"/>
      <p:bldP spid="28" grpId="0"/>
      <p:bldP spid="29" grpId="0"/>
      <p:bldP spid="30" grpId="0"/>
      <p:bldP spid="3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Overall</a:t>
            </a:r>
            <a:endParaRPr lang="tr-T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r-TR" dirty="0" err="1"/>
              <a:t>Ubiquitous</a:t>
            </a:r>
            <a:r>
              <a:rPr lang="tr-TR" dirty="0"/>
              <a:t> Language</a:t>
            </a:r>
          </a:p>
          <a:p>
            <a:pPr lvl="1"/>
            <a:r>
              <a:rPr lang="tr-TR" dirty="0"/>
              <a:t>Knowledge </a:t>
            </a:r>
            <a:r>
              <a:rPr lang="tr-TR" dirty="0" err="1"/>
              <a:t>Crunching</a:t>
            </a:r>
            <a:r>
              <a:rPr lang="tr-TR" dirty="0"/>
              <a:t>, </a:t>
            </a:r>
            <a:r>
              <a:rPr lang="tr-TR" dirty="0" err="1"/>
              <a:t>Continuous</a:t>
            </a:r>
            <a:r>
              <a:rPr lang="tr-TR" dirty="0"/>
              <a:t> Learning, Knowledge-</a:t>
            </a:r>
            <a:r>
              <a:rPr lang="tr-TR" dirty="0" err="1"/>
              <a:t>Rich</a:t>
            </a:r>
            <a:r>
              <a:rPr lang="tr-TR" dirty="0"/>
              <a:t> Design, </a:t>
            </a:r>
            <a:r>
              <a:rPr lang="tr-TR" dirty="0" err="1"/>
              <a:t>Deep</a:t>
            </a:r>
            <a:r>
              <a:rPr lang="tr-TR" dirty="0"/>
              <a:t> </a:t>
            </a:r>
            <a:r>
              <a:rPr lang="tr-TR" dirty="0" err="1"/>
              <a:t>Models</a:t>
            </a:r>
            <a:r>
              <a:rPr lang="tr-TR" dirty="0"/>
              <a:t>.</a:t>
            </a:r>
          </a:p>
          <a:p>
            <a:pPr lvl="1"/>
            <a:r>
              <a:rPr lang="tr-TR" dirty="0" err="1"/>
              <a:t>One</a:t>
            </a:r>
            <a:r>
              <a:rPr lang="tr-TR" dirty="0"/>
              <a:t> </a:t>
            </a:r>
            <a:r>
              <a:rPr lang="tr-TR" dirty="0" err="1"/>
              <a:t>team</a:t>
            </a:r>
            <a:r>
              <a:rPr lang="tr-TR" dirty="0"/>
              <a:t>, </a:t>
            </a:r>
            <a:r>
              <a:rPr lang="tr-TR" dirty="0" err="1"/>
              <a:t>one</a:t>
            </a:r>
            <a:r>
              <a:rPr lang="tr-TR" dirty="0"/>
              <a:t> </a:t>
            </a:r>
            <a:r>
              <a:rPr lang="tr-TR" dirty="0" err="1"/>
              <a:t>language</a:t>
            </a:r>
            <a:endParaRPr lang="tr-TR" dirty="0"/>
          </a:p>
          <a:p>
            <a:pPr lvl="1"/>
            <a:r>
              <a:rPr lang="tr-TR" dirty="0" err="1"/>
              <a:t>Code</a:t>
            </a:r>
            <a:r>
              <a:rPr lang="tr-TR" dirty="0"/>
              <a:t> </a:t>
            </a:r>
            <a:r>
              <a:rPr lang="tr-TR" dirty="0" err="1"/>
              <a:t>base</a:t>
            </a:r>
            <a:r>
              <a:rPr lang="tr-TR" dirty="0"/>
              <a:t> </a:t>
            </a:r>
            <a:r>
              <a:rPr lang="tr-TR" dirty="0" err="1"/>
              <a:t>should</a:t>
            </a:r>
            <a:r>
              <a:rPr lang="tr-TR" dirty="0"/>
              <a:t> be </a:t>
            </a:r>
            <a:r>
              <a:rPr lang="tr-TR" dirty="0" err="1"/>
              <a:t>based</a:t>
            </a:r>
            <a:r>
              <a:rPr lang="tr-TR" dirty="0"/>
              <a:t> on </a:t>
            </a:r>
            <a:r>
              <a:rPr lang="tr-TR" dirty="0" err="1"/>
              <a:t>that</a:t>
            </a:r>
            <a:r>
              <a:rPr lang="tr-TR" dirty="0"/>
              <a:t> </a:t>
            </a:r>
            <a:r>
              <a:rPr lang="tr-TR" dirty="0" err="1"/>
              <a:t>language</a:t>
            </a:r>
            <a:endParaRPr lang="tr-TR" dirty="0"/>
          </a:p>
          <a:p>
            <a:r>
              <a:rPr lang="tr-TR" dirty="0" err="1"/>
              <a:t>Bounded</a:t>
            </a:r>
            <a:r>
              <a:rPr lang="tr-TR" dirty="0"/>
              <a:t> </a:t>
            </a:r>
            <a:r>
              <a:rPr lang="tr-TR" dirty="0" err="1"/>
              <a:t>Context</a:t>
            </a:r>
            <a:r>
              <a:rPr lang="tr-TR" dirty="0"/>
              <a:t> (</a:t>
            </a:r>
            <a:r>
              <a:rPr lang="tr-TR" dirty="0" err="1"/>
              <a:t>Microservices</a:t>
            </a:r>
            <a:r>
              <a:rPr lang="tr-TR" dirty="0"/>
              <a:t>?)</a:t>
            </a:r>
          </a:p>
          <a:p>
            <a:r>
              <a:rPr lang="tr-TR" dirty="0" err="1"/>
              <a:t>Layered</a:t>
            </a:r>
            <a:r>
              <a:rPr lang="tr-TR" dirty="0"/>
              <a:t> Architecture</a:t>
            </a:r>
          </a:p>
          <a:p>
            <a:pPr lvl="1"/>
            <a:r>
              <a:rPr lang="tr-TR" dirty="0"/>
              <a:t>Domain, Application, Presentation, </a:t>
            </a:r>
            <a:r>
              <a:rPr lang="tr-TR" dirty="0" err="1"/>
              <a:t>Infrastructure</a:t>
            </a:r>
            <a:r>
              <a:rPr lang="tr-TR" dirty="0"/>
              <a:t>, </a:t>
            </a:r>
            <a:r>
              <a:rPr lang="tr-TR" dirty="0" err="1"/>
              <a:t>Distributes</a:t>
            </a:r>
            <a:r>
              <a:rPr lang="tr-TR" dirty="0"/>
              <a:t> Services</a:t>
            </a:r>
          </a:p>
        </p:txBody>
      </p:sp>
    </p:spTree>
    <p:extLst>
      <p:ext uri="{BB962C8B-B14F-4D97-AF65-F5344CB8AC3E}">
        <p14:creationId xmlns:p14="http://schemas.microsoft.com/office/powerpoint/2010/main" val="127364667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Layers</a:t>
            </a:r>
            <a:endParaRPr lang="tr-T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r-TR" dirty="0"/>
              <a:t>Domain </a:t>
            </a:r>
            <a:r>
              <a:rPr lang="tr-TR" dirty="0" err="1"/>
              <a:t>Layer</a:t>
            </a:r>
            <a:endParaRPr lang="tr-TR" dirty="0"/>
          </a:p>
          <a:p>
            <a:pPr lvl="1"/>
            <a:r>
              <a:rPr lang="tr-TR" dirty="0" err="1"/>
              <a:t>Entities</a:t>
            </a:r>
            <a:r>
              <a:rPr lang="tr-TR" dirty="0"/>
              <a:t>, </a:t>
            </a:r>
            <a:r>
              <a:rPr lang="tr-TR" dirty="0" err="1"/>
              <a:t>Aggregates</a:t>
            </a:r>
            <a:r>
              <a:rPr lang="tr-TR" dirty="0"/>
              <a:t>, </a:t>
            </a:r>
            <a:r>
              <a:rPr lang="tr-TR" dirty="0" err="1"/>
              <a:t>Aggregate</a:t>
            </a:r>
            <a:r>
              <a:rPr lang="tr-TR" dirty="0"/>
              <a:t> </a:t>
            </a:r>
            <a:r>
              <a:rPr lang="tr-TR" dirty="0" err="1"/>
              <a:t>Roots</a:t>
            </a:r>
            <a:r>
              <a:rPr lang="tr-TR" dirty="0"/>
              <a:t>, Value Objects, </a:t>
            </a:r>
            <a:r>
              <a:rPr lang="tr-TR" dirty="0" err="1"/>
              <a:t>Repositories</a:t>
            </a:r>
            <a:r>
              <a:rPr lang="tr-TR" dirty="0"/>
              <a:t>, Domain Services, Domain </a:t>
            </a:r>
            <a:r>
              <a:rPr lang="tr-TR" dirty="0" err="1"/>
              <a:t>Events</a:t>
            </a:r>
            <a:r>
              <a:rPr lang="tr-TR" dirty="0"/>
              <a:t>, </a:t>
            </a:r>
            <a:r>
              <a:rPr lang="tr-TR" dirty="0" err="1"/>
              <a:t>Policies</a:t>
            </a:r>
            <a:endParaRPr lang="tr-TR" dirty="0"/>
          </a:p>
          <a:p>
            <a:r>
              <a:rPr lang="tr-TR" dirty="0"/>
              <a:t>Application </a:t>
            </a:r>
            <a:r>
              <a:rPr lang="tr-TR" dirty="0" err="1"/>
              <a:t>Layer</a:t>
            </a:r>
            <a:endParaRPr lang="tr-TR" dirty="0"/>
          </a:p>
          <a:p>
            <a:pPr lvl="1"/>
            <a:r>
              <a:rPr lang="tr-TR" dirty="0"/>
              <a:t>Application Services, Data Transfer Objects (</a:t>
            </a:r>
            <a:r>
              <a:rPr lang="tr-TR" dirty="0" err="1"/>
              <a:t>and</a:t>
            </a:r>
            <a:r>
              <a:rPr lang="tr-TR" dirty="0"/>
              <a:t> </a:t>
            </a:r>
            <a:r>
              <a:rPr lang="tr-TR" dirty="0" err="1"/>
              <a:t>their</a:t>
            </a:r>
            <a:r>
              <a:rPr lang="tr-TR" dirty="0"/>
              <a:t> </a:t>
            </a:r>
            <a:r>
              <a:rPr lang="tr-TR" dirty="0" err="1"/>
              <a:t>Validation</a:t>
            </a:r>
            <a:r>
              <a:rPr lang="tr-TR" dirty="0"/>
              <a:t>), </a:t>
            </a:r>
            <a:r>
              <a:rPr lang="tr-TR" dirty="0" err="1"/>
              <a:t>Unit</a:t>
            </a:r>
            <a:r>
              <a:rPr lang="tr-TR" dirty="0"/>
              <a:t> Of </a:t>
            </a:r>
            <a:r>
              <a:rPr lang="tr-TR" dirty="0" err="1"/>
              <a:t>Work</a:t>
            </a:r>
            <a:r>
              <a:rPr lang="tr-TR" dirty="0"/>
              <a:t>, </a:t>
            </a:r>
            <a:r>
              <a:rPr lang="tr-TR" dirty="0" err="1"/>
              <a:t>Authorization</a:t>
            </a:r>
            <a:r>
              <a:rPr lang="tr-TR" dirty="0"/>
              <a:t>, Auditing…</a:t>
            </a:r>
          </a:p>
          <a:p>
            <a:r>
              <a:rPr lang="tr-TR" dirty="0" err="1"/>
              <a:t>Infrastructure</a:t>
            </a:r>
            <a:r>
              <a:rPr lang="tr-TR" dirty="0"/>
              <a:t> </a:t>
            </a:r>
            <a:r>
              <a:rPr lang="tr-TR" dirty="0" err="1"/>
              <a:t>Layer</a:t>
            </a:r>
            <a:endParaRPr lang="tr-TR" dirty="0"/>
          </a:p>
          <a:p>
            <a:pPr lvl="1"/>
            <a:r>
              <a:rPr lang="tr-TR" dirty="0" err="1"/>
              <a:t>Persistence</a:t>
            </a:r>
            <a:r>
              <a:rPr lang="tr-TR" dirty="0"/>
              <a:t>, </a:t>
            </a:r>
            <a:r>
              <a:rPr lang="tr-TR" dirty="0" err="1"/>
              <a:t>Sending</a:t>
            </a:r>
            <a:r>
              <a:rPr lang="tr-TR" dirty="0"/>
              <a:t> </a:t>
            </a:r>
            <a:r>
              <a:rPr lang="tr-TR" dirty="0" err="1"/>
              <a:t>Emails</a:t>
            </a:r>
            <a:r>
              <a:rPr lang="tr-TR" dirty="0"/>
              <a:t>, </a:t>
            </a:r>
            <a:r>
              <a:rPr lang="tr-TR" dirty="0" err="1"/>
              <a:t>Dependency</a:t>
            </a:r>
            <a:r>
              <a:rPr lang="tr-TR" dirty="0"/>
              <a:t> </a:t>
            </a:r>
            <a:r>
              <a:rPr lang="tr-TR" dirty="0" err="1"/>
              <a:t>Injection</a:t>
            </a:r>
            <a:r>
              <a:rPr lang="tr-TR" dirty="0"/>
              <a:t>, </a:t>
            </a:r>
            <a:r>
              <a:rPr lang="tr-TR" dirty="0" err="1"/>
              <a:t>Logging</a:t>
            </a:r>
            <a:r>
              <a:rPr lang="tr-TR" dirty="0"/>
              <a:t>, </a:t>
            </a:r>
            <a:r>
              <a:rPr lang="tr-TR" dirty="0" err="1"/>
              <a:t>Caching</a:t>
            </a:r>
            <a:r>
              <a:rPr lang="tr-TR" dirty="0"/>
              <a:t> </a:t>
            </a:r>
            <a:r>
              <a:rPr lang="tr-TR" dirty="0" err="1"/>
              <a:t>implementations</a:t>
            </a:r>
            <a:r>
              <a:rPr lang="tr-TR" dirty="0"/>
              <a:t>…</a:t>
            </a:r>
          </a:p>
          <a:p>
            <a:r>
              <a:rPr lang="tr-TR" dirty="0"/>
              <a:t>Presentation </a:t>
            </a:r>
            <a:r>
              <a:rPr lang="tr-TR" dirty="0" err="1"/>
              <a:t>Layer</a:t>
            </a:r>
            <a:endParaRPr lang="tr-TR" dirty="0"/>
          </a:p>
          <a:p>
            <a:pPr lvl="1"/>
            <a:r>
              <a:rPr lang="tr-TR" dirty="0"/>
              <a:t>Web, Mobile… </a:t>
            </a:r>
            <a:r>
              <a:rPr lang="tr-TR" dirty="0" err="1"/>
              <a:t>specific</a:t>
            </a:r>
            <a:r>
              <a:rPr lang="tr-TR" dirty="0"/>
              <a:t> </a:t>
            </a:r>
            <a:r>
              <a:rPr lang="tr-TR" dirty="0" err="1"/>
              <a:t>technologies</a:t>
            </a:r>
            <a:r>
              <a:rPr lang="tr-TR" dirty="0"/>
              <a:t> </a:t>
            </a:r>
            <a:r>
              <a:rPr lang="tr-TR" dirty="0" err="1"/>
              <a:t>and</a:t>
            </a:r>
            <a:r>
              <a:rPr lang="tr-TR" dirty="0"/>
              <a:t> </a:t>
            </a:r>
            <a:r>
              <a:rPr lang="tr-TR" dirty="0" err="1"/>
              <a:t>tools</a:t>
            </a:r>
            <a:endParaRPr lang="tr-TR" dirty="0"/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95243297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TM02892315[[fn=Wisp]]</Template>
  <TotalTime>345</TotalTime>
  <Words>976</Words>
  <Application>Microsoft Office PowerPoint</Application>
  <PresentationFormat>Widescreen</PresentationFormat>
  <Paragraphs>164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0" baseType="lpstr">
      <vt:lpstr>Arial</vt:lpstr>
      <vt:lpstr>Calibri</vt:lpstr>
      <vt:lpstr>Calibri Light</vt:lpstr>
      <vt:lpstr>Consolas</vt:lpstr>
      <vt:lpstr>Wingdings</vt:lpstr>
      <vt:lpstr>Retrospect</vt:lpstr>
      <vt:lpstr>DomainDrivenDesign();</vt:lpstr>
      <vt:lpstr>Problems of Enterprise Software</vt:lpstr>
      <vt:lpstr>Before DDD</vt:lpstr>
      <vt:lpstr>The Result is:</vt:lpstr>
      <vt:lpstr>What is DDD ?</vt:lpstr>
      <vt:lpstr>Why DDD ?</vt:lpstr>
      <vt:lpstr>How can I decide to DDD?</vt:lpstr>
      <vt:lpstr>Overall</vt:lpstr>
      <vt:lpstr>Layers</vt:lpstr>
      <vt:lpstr>PowerPoint Presentation</vt:lpstr>
      <vt:lpstr>PowerPoint Presentation</vt:lpstr>
      <vt:lpstr>Non DDD Applied</vt:lpstr>
      <vt:lpstr>Bounded Contexts: Linguistic Boundary</vt:lpstr>
      <vt:lpstr>DDD Applied</vt:lpstr>
      <vt:lpstr>Aggregate Roots</vt:lpstr>
      <vt:lpstr>Aggregate Roots</vt:lpstr>
      <vt:lpstr>PowerPoint Presentation</vt:lpstr>
      <vt:lpstr>Aggregate Root Mistakes: Referring</vt:lpstr>
      <vt:lpstr>AR Mistakes: Entity Repo Injection</vt:lpstr>
      <vt:lpstr>Entities</vt:lpstr>
      <vt:lpstr>Sample Entity</vt:lpstr>
      <vt:lpstr>Value Objects</vt:lpstr>
      <vt:lpstr>Application Services</vt:lpstr>
      <vt:lpstr>PowerPoint Presentation</vt:lpstr>
      <vt:lpstr>ApplicationService Mistakes</vt:lpstr>
      <vt:lpstr>Domain Services</vt:lpstr>
      <vt:lpstr>Domain Services</vt:lpstr>
      <vt:lpstr>Two Bounded Context</vt:lpstr>
      <vt:lpstr>DomainEvents</vt:lpstr>
      <vt:lpstr>Communication Between Bounded Contexts</vt:lpstr>
      <vt:lpstr>Robust Way of Communication:Messaging</vt:lpstr>
      <vt:lpstr>Discussions &amp; Consolidations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DomainDrivenDesign();</dc:title>
  <dc:creator>OSOYKAN</dc:creator>
  <cp:lastModifiedBy>Oğuzhan Soykan</cp:lastModifiedBy>
  <cp:revision>63</cp:revision>
  <dcterms:created xsi:type="dcterms:W3CDTF">2017-11-26T12:02:56Z</dcterms:created>
  <dcterms:modified xsi:type="dcterms:W3CDTF">2017-11-26T20:38:14Z</dcterms:modified>
</cp:coreProperties>
</file>